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7" r:id="rId2"/>
    <p:sldId id="258" r:id="rId3"/>
    <p:sldId id="259" r:id="rId4"/>
    <p:sldId id="260" r:id="rId5"/>
    <p:sldId id="261" r:id="rId6"/>
    <p:sldId id="262" r:id="rId7"/>
    <p:sldId id="263" r:id="rId8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00" autoAdjust="0"/>
    <p:restoredTop sz="94660"/>
  </p:normalViewPr>
  <p:slideViewPr>
    <p:cSldViewPr snapToGrid="0">
      <p:cViewPr varScale="1">
        <p:scale>
          <a:sx n="74" d="100"/>
          <a:sy n="74" d="100"/>
        </p:scale>
        <p:origin x="576" y="7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heme" Target="theme/theme1.xml"/><Relationship Id="rId5" Type="http://schemas.openxmlformats.org/officeDocument/2006/relationships/slide" Target="slides/slide4.xml"/><Relationship Id="rId10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smtClean="0"/>
              <a:t>Click to edit Master subtitle style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4D65ECA-A27A-49F2-9837-D27FE2E167F5}" type="datetimeFigureOut">
              <a:rPr lang="en-GB" smtClean="0"/>
              <a:t>13/04/2020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A35D73-BCB0-40D5-8977-BEA21FC04144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91641976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4D65ECA-A27A-49F2-9837-D27FE2E167F5}" type="datetimeFigureOut">
              <a:rPr lang="en-GB" smtClean="0"/>
              <a:t>13/04/2020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A35D73-BCB0-40D5-8977-BEA21FC04144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64261853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4D65ECA-A27A-49F2-9837-D27FE2E167F5}" type="datetimeFigureOut">
              <a:rPr lang="en-GB" smtClean="0"/>
              <a:t>13/04/2020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A35D73-BCB0-40D5-8977-BEA21FC04144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26007351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4D65ECA-A27A-49F2-9837-D27FE2E167F5}" type="datetimeFigureOut">
              <a:rPr lang="en-GB" smtClean="0"/>
              <a:t>13/04/2020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A35D73-BCB0-40D5-8977-BEA21FC04144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17831367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4D65ECA-A27A-49F2-9837-D27FE2E167F5}" type="datetimeFigureOut">
              <a:rPr lang="en-GB" smtClean="0"/>
              <a:t>13/04/2020</a:t>
            </a:fld>
            <a:endParaRPr lang="en-GB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A35D73-BCB0-40D5-8977-BEA21FC04144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7927313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4D65ECA-A27A-49F2-9837-D27FE2E167F5}" type="datetimeFigureOut">
              <a:rPr lang="en-GB" smtClean="0"/>
              <a:t>13/04/2020</a:t>
            </a:fld>
            <a:endParaRPr lang="en-GB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A35D73-BCB0-40D5-8977-BEA21FC04144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95521315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4D65ECA-A27A-49F2-9837-D27FE2E167F5}" type="datetimeFigureOut">
              <a:rPr lang="en-GB" smtClean="0"/>
              <a:t>13/04/2020</a:t>
            </a:fld>
            <a:endParaRPr lang="en-GB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A35D73-BCB0-40D5-8977-BEA21FC04144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54146928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4D65ECA-A27A-49F2-9837-D27FE2E167F5}" type="datetimeFigureOut">
              <a:rPr lang="en-GB" smtClean="0"/>
              <a:t>13/04/2020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A35D73-BCB0-40D5-8977-BEA21FC04144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01779460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4D65ECA-A27A-49F2-9837-D27FE2E167F5}" type="datetimeFigureOut">
              <a:rPr lang="en-GB" smtClean="0"/>
              <a:t>13/04/2020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A35D73-BCB0-40D5-8977-BEA21FC04144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32175060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4D65ECA-A27A-49F2-9837-D27FE2E167F5}" type="datetimeFigureOut">
              <a:rPr lang="en-GB" smtClean="0"/>
              <a:t>13/04/2020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A35D73-BCB0-40D5-8977-BEA21FC04144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32723014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4D65ECA-A27A-49F2-9837-D27FE2E167F5}" type="datetimeFigureOut">
              <a:rPr lang="en-GB" smtClean="0"/>
              <a:t>13/04/2020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A35D73-BCB0-40D5-8977-BEA21FC04144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08240076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4D65ECA-A27A-49F2-9837-D27FE2E167F5}" type="datetimeFigureOut">
              <a:rPr lang="en-GB" smtClean="0"/>
              <a:t>13/04/2020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BA35D73-BCB0-40D5-8977-BEA21FC04144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4002000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New Project Information</a:t>
            </a:r>
            <a:endParaRPr lang="en-GB" dirty="0"/>
          </a:p>
        </p:txBody>
      </p:sp>
      <p:graphicFrame>
        <p:nvGraphicFramePr>
          <p:cNvPr id="4" name="Content Placeholder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799323580"/>
              </p:ext>
            </p:extLst>
          </p:nvPr>
        </p:nvGraphicFramePr>
        <p:xfrm>
          <a:off x="838200" y="2286794"/>
          <a:ext cx="7696200" cy="3804912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962025"/>
                <a:gridCol w="962025"/>
                <a:gridCol w="962025"/>
                <a:gridCol w="962025"/>
                <a:gridCol w="962025"/>
                <a:gridCol w="962025"/>
                <a:gridCol w="962025"/>
                <a:gridCol w="962025"/>
              </a:tblGrid>
              <a:tr h="211384">
                <a:tc gridSpan="8">
                  <a:txBody>
                    <a:bodyPr/>
                    <a:lstStyle/>
                    <a:p>
                      <a:pPr algn="l" fontAlgn="b"/>
                      <a:r>
                        <a:rPr lang="en-GB" sz="1100" u="none" strike="noStrike">
                          <a:effectLst/>
                        </a:rPr>
                        <a:t>Firms operations to increase by 10% of firms PPE Value from balance sheet.</a:t>
                      </a:r>
                      <a:endParaRPr lang="en-GB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</a:tr>
              <a:tr h="211384">
                <a:tc gridSpan="3">
                  <a:txBody>
                    <a:bodyPr/>
                    <a:lstStyle/>
                    <a:p>
                      <a:pPr algn="l" fontAlgn="b"/>
                      <a:r>
                        <a:rPr lang="en-GB" sz="1100" u="none" strike="noStrike">
                          <a:effectLst/>
                        </a:rPr>
                        <a:t>Project life will be 12 years</a:t>
                      </a:r>
                      <a:endParaRPr lang="en-GB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b"/>
                      <a:endParaRPr lang="en-GB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GB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GB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GB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GB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</a:tr>
              <a:tr h="211384">
                <a:tc gridSpan="4">
                  <a:txBody>
                    <a:bodyPr/>
                    <a:lstStyle/>
                    <a:p>
                      <a:pPr algn="l" fontAlgn="b"/>
                      <a:r>
                        <a:rPr lang="en-GB" sz="1100" u="none" strike="noStrike">
                          <a:effectLst/>
                        </a:rPr>
                        <a:t>Salvage value will be 5% of firms PPE</a:t>
                      </a:r>
                      <a:endParaRPr lang="en-GB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b"/>
                      <a:endParaRPr lang="en-GB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GB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GB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GB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</a:tr>
              <a:tr h="211384">
                <a:tc gridSpan="4">
                  <a:txBody>
                    <a:bodyPr/>
                    <a:lstStyle/>
                    <a:p>
                      <a:pPr algn="l" fontAlgn="b"/>
                      <a:r>
                        <a:rPr lang="en-GB" sz="1100" u="none" strike="noStrike">
                          <a:effectLst/>
                        </a:rPr>
                        <a:t>Annual EBIT will be 18% of project cost</a:t>
                      </a:r>
                      <a:endParaRPr lang="en-GB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b"/>
                      <a:endParaRPr lang="en-GB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GB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GB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GB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</a:tr>
              <a:tr h="211384">
                <a:tc gridSpan="5">
                  <a:txBody>
                    <a:bodyPr/>
                    <a:lstStyle/>
                    <a:p>
                      <a:pPr algn="l" fontAlgn="b"/>
                      <a:r>
                        <a:rPr lang="en-GB" sz="1100" u="none" strike="noStrike">
                          <a:effectLst/>
                        </a:rPr>
                        <a:t>Firm will use straightline method of depreciation</a:t>
                      </a:r>
                      <a:endParaRPr lang="en-GB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b"/>
                      <a:endParaRPr lang="en-GB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GB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GB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</a:tr>
              <a:tr h="211384">
                <a:tc gridSpan="4">
                  <a:txBody>
                    <a:bodyPr/>
                    <a:lstStyle/>
                    <a:p>
                      <a:pPr algn="l" fontAlgn="b"/>
                      <a:r>
                        <a:rPr lang="en-GB" sz="1100" u="none" strike="noStrike">
                          <a:effectLst/>
                        </a:rPr>
                        <a:t>No increase in working each year</a:t>
                      </a:r>
                      <a:endParaRPr lang="en-GB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b"/>
                      <a:endParaRPr lang="en-GB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GB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GB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GB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</a:tr>
              <a:tr h="211384">
                <a:tc gridSpan="2">
                  <a:txBody>
                    <a:bodyPr/>
                    <a:lstStyle/>
                    <a:p>
                      <a:pPr algn="l" fontAlgn="b"/>
                      <a:r>
                        <a:rPr lang="en-GB" sz="1100" u="none" strike="noStrike">
                          <a:effectLst/>
                        </a:rPr>
                        <a:t>Tax rate will be 35%</a:t>
                      </a:r>
                      <a:endParaRPr lang="en-GB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b"/>
                      <a:endParaRPr lang="en-GB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GB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GB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GB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GB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GB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</a:tr>
              <a:tr h="211384">
                <a:tc>
                  <a:txBody>
                    <a:bodyPr/>
                    <a:lstStyle/>
                    <a:p>
                      <a:pPr algn="l" fontAlgn="b"/>
                      <a:endParaRPr lang="en-GB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GB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GB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GB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GB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GB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GB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GB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</a:tr>
              <a:tr h="211384">
                <a:tc>
                  <a:txBody>
                    <a:bodyPr/>
                    <a:lstStyle/>
                    <a:p>
                      <a:pPr algn="l" fontAlgn="b"/>
                      <a:endParaRPr lang="en-GB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GB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GB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GB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GB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GB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GB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GB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</a:tr>
              <a:tr h="211384">
                <a:tc gridSpan="5">
                  <a:txBody>
                    <a:bodyPr/>
                    <a:lstStyle/>
                    <a:p>
                      <a:pPr algn="l" fontAlgn="b"/>
                      <a:r>
                        <a:rPr lang="en-GB" sz="1100" u="none" strike="noStrike">
                          <a:effectLst/>
                        </a:rPr>
                        <a:t>New operations= 110%*185184=  203,702.40</a:t>
                      </a:r>
                      <a:endParaRPr lang="en-GB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b"/>
                      <a:endParaRPr lang="en-GB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GB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GB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</a:tr>
              <a:tr h="211384">
                <a:tc gridSpan="4">
                  <a:txBody>
                    <a:bodyPr/>
                    <a:lstStyle/>
                    <a:p>
                      <a:pPr algn="l" fontAlgn="b"/>
                      <a:r>
                        <a:rPr lang="en-GB" sz="1100" u="none" strike="noStrike">
                          <a:effectLst/>
                        </a:rPr>
                        <a:t>Salvage Value= 5% *185184= 9259.20</a:t>
                      </a:r>
                      <a:endParaRPr lang="en-GB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b"/>
                      <a:endParaRPr lang="en-GB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GB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GB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GB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</a:tr>
              <a:tr h="211384">
                <a:tc gridSpan="5">
                  <a:txBody>
                    <a:bodyPr/>
                    <a:lstStyle/>
                    <a:p>
                      <a:pPr algn="l" fontAlgn="b"/>
                      <a:r>
                        <a:rPr lang="en-GB" sz="1100" u="none" strike="noStrike">
                          <a:effectLst/>
                        </a:rPr>
                        <a:t>Annual EBIT will be 18%*203,702.40= 36,666.432</a:t>
                      </a:r>
                      <a:endParaRPr lang="en-GB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b"/>
                      <a:endParaRPr lang="en-GB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GB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GB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</a:tr>
              <a:tr h="211384">
                <a:tc>
                  <a:txBody>
                    <a:bodyPr/>
                    <a:lstStyle/>
                    <a:p>
                      <a:pPr algn="l" fontAlgn="b"/>
                      <a:endParaRPr lang="en-GB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GB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GB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GB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GB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GB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GB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GB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</a:tr>
              <a:tr h="211384">
                <a:tc gridSpan="6">
                  <a:txBody>
                    <a:bodyPr/>
                    <a:lstStyle/>
                    <a:p>
                      <a:pPr algn="l" fontAlgn="b"/>
                      <a:r>
                        <a:rPr lang="en-GB" sz="1100" u="none" strike="noStrike">
                          <a:effectLst/>
                        </a:rPr>
                        <a:t>Depreciation= Project cost- Salvage value/ Project life</a:t>
                      </a:r>
                      <a:endParaRPr lang="en-GB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b"/>
                      <a:endParaRPr lang="en-GB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GB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</a:tr>
              <a:tr h="211384">
                <a:tc>
                  <a:txBody>
                    <a:bodyPr/>
                    <a:lstStyle/>
                    <a:p>
                      <a:pPr algn="l" fontAlgn="b"/>
                      <a:endParaRPr lang="en-GB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 gridSpan="4">
                  <a:txBody>
                    <a:bodyPr/>
                    <a:lstStyle/>
                    <a:p>
                      <a:pPr algn="l" fontAlgn="b"/>
                      <a:r>
                        <a:rPr lang="en-GB" sz="1100" u="none" strike="noStrike">
                          <a:effectLst/>
                        </a:rPr>
                        <a:t>203,702.40-9,259.20/12=  16,203.60</a:t>
                      </a:r>
                      <a:endParaRPr lang="en-GB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b"/>
                      <a:endParaRPr lang="en-GB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GB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GB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</a:tr>
              <a:tr h="211384">
                <a:tc>
                  <a:txBody>
                    <a:bodyPr/>
                    <a:lstStyle/>
                    <a:p>
                      <a:pPr algn="l" fontAlgn="b"/>
                      <a:endParaRPr lang="en-GB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GB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GB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GB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GB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GB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GB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GB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</a:tr>
              <a:tr h="211384">
                <a:tc gridSpan="4">
                  <a:txBody>
                    <a:bodyPr/>
                    <a:lstStyle/>
                    <a:p>
                      <a:pPr algn="l" fontAlgn="b"/>
                      <a:r>
                        <a:rPr lang="en-GB" sz="1100" u="none" strike="noStrike">
                          <a:effectLst/>
                        </a:rPr>
                        <a:t>NB: Firms finance cost will be 10%</a:t>
                      </a:r>
                      <a:endParaRPr lang="en-GB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b"/>
                      <a:endParaRPr lang="en-GB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GB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GB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GB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</a:tr>
              <a:tr h="211384">
                <a:tc>
                  <a:txBody>
                    <a:bodyPr/>
                    <a:lstStyle/>
                    <a:p>
                      <a:pPr algn="l" fontAlgn="b"/>
                      <a:endParaRPr lang="en-GB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GB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GB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GB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GB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GB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GB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GB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99589639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Amount for Property, Plant &amp; Equipment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GB" dirty="0"/>
              <a:t>New Plant, Property &amp; </a:t>
            </a:r>
            <a:r>
              <a:rPr lang="en-GB" dirty="0" smtClean="0"/>
              <a:t>Equipment</a:t>
            </a:r>
          </a:p>
          <a:p>
            <a:r>
              <a:rPr lang="en-GB" dirty="0" smtClean="0"/>
              <a:t>= </a:t>
            </a:r>
            <a:r>
              <a:rPr lang="en-GB" dirty="0"/>
              <a:t>110%*185184=  203,702.40</a:t>
            </a:r>
            <a:r>
              <a:rPr lang="en-GB" dirty="0" smtClean="0"/>
              <a:t> 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91649138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Annual Depreciation</a:t>
            </a:r>
            <a:endParaRPr lang="en-GB" dirty="0"/>
          </a:p>
        </p:txBody>
      </p:sp>
      <p:graphicFrame>
        <p:nvGraphicFramePr>
          <p:cNvPr id="5" name="Content Placeholder 4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241226344"/>
              </p:ext>
            </p:extLst>
          </p:nvPr>
        </p:nvGraphicFramePr>
        <p:xfrm>
          <a:off x="1171976" y="1690690"/>
          <a:ext cx="6752826" cy="1503270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1125471"/>
                <a:gridCol w="1125471"/>
                <a:gridCol w="1125471"/>
                <a:gridCol w="1125471"/>
                <a:gridCol w="1125471"/>
                <a:gridCol w="1125471"/>
              </a:tblGrid>
              <a:tr h="300654">
                <a:tc gridSpan="4">
                  <a:txBody>
                    <a:bodyPr/>
                    <a:lstStyle/>
                    <a:p>
                      <a:pPr algn="l" fontAlgn="b"/>
                      <a:r>
                        <a:rPr lang="en-GB" sz="1100" u="none" strike="noStrike">
                          <a:effectLst/>
                        </a:rPr>
                        <a:t>Salvage Value= 5% *185184= 9259.20</a:t>
                      </a:r>
                      <a:endParaRPr lang="en-GB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b"/>
                      <a:endParaRPr lang="en-GB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GB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</a:tr>
              <a:tr h="300654">
                <a:tc gridSpan="5">
                  <a:txBody>
                    <a:bodyPr/>
                    <a:lstStyle/>
                    <a:p>
                      <a:pPr algn="l" fontAlgn="b"/>
                      <a:endParaRPr lang="en-GB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b"/>
                      <a:endParaRPr lang="en-GB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</a:tr>
              <a:tr h="300654">
                <a:tc>
                  <a:txBody>
                    <a:bodyPr/>
                    <a:lstStyle/>
                    <a:p>
                      <a:pPr algn="l" fontAlgn="b"/>
                      <a:endParaRPr lang="en-GB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GB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GB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GB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GB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GB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</a:tr>
              <a:tr h="300654">
                <a:tc gridSpan="6">
                  <a:txBody>
                    <a:bodyPr/>
                    <a:lstStyle/>
                    <a:p>
                      <a:pPr algn="l" fontAlgn="b"/>
                      <a:r>
                        <a:rPr lang="en-GB" sz="1100" u="none" strike="noStrike">
                          <a:effectLst/>
                        </a:rPr>
                        <a:t>Depreciation= Project cost- Salvage value/ Project life</a:t>
                      </a:r>
                      <a:endParaRPr lang="en-GB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</a:tr>
              <a:tr h="300654">
                <a:tc>
                  <a:txBody>
                    <a:bodyPr/>
                    <a:lstStyle/>
                    <a:p>
                      <a:pPr algn="l" fontAlgn="b"/>
                      <a:endParaRPr lang="en-GB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 gridSpan="4">
                  <a:txBody>
                    <a:bodyPr/>
                    <a:lstStyle/>
                    <a:p>
                      <a:pPr algn="l" fontAlgn="b"/>
                      <a:r>
                        <a:rPr lang="en-GB" sz="1100" u="none" strike="noStrike">
                          <a:effectLst/>
                        </a:rPr>
                        <a:t>203,702.40-9,259.20/12=  16,203.60</a:t>
                      </a:r>
                      <a:endParaRPr lang="en-GB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b"/>
                      <a:endParaRPr lang="en-GB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52062274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Conversion of EBIT to </a:t>
            </a:r>
            <a:r>
              <a:rPr lang="en-GB" dirty="0" err="1" smtClean="0"/>
              <a:t>Cashflows</a:t>
            </a:r>
            <a:endParaRPr lang="en-GB" dirty="0"/>
          </a:p>
        </p:txBody>
      </p:sp>
      <p:graphicFrame>
        <p:nvGraphicFramePr>
          <p:cNvPr id="4" name="Content Placeholder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822470583"/>
              </p:ext>
            </p:extLst>
          </p:nvPr>
        </p:nvGraphicFramePr>
        <p:xfrm>
          <a:off x="1313646" y="1690691"/>
          <a:ext cx="6731804" cy="3530756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1050818"/>
                <a:gridCol w="1050818"/>
                <a:gridCol w="1165751"/>
                <a:gridCol w="1050818"/>
                <a:gridCol w="1362781"/>
                <a:gridCol w="1050818"/>
              </a:tblGrid>
              <a:tr h="275625">
                <a:tc>
                  <a:txBody>
                    <a:bodyPr/>
                    <a:lstStyle/>
                    <a:p>
                      <a:pPr algn="l" fontAlgn="b"/>
                      <a:endParaRPr lang="en-GB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GB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GB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GB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GB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GB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</a:tr>
              <a:tr h="275625">
                <a:tc>
                  <a:txBody>
                    <a:bodyPr/>
                    <a:lstStyle/>
                    <a:p>
                      <a:pPr algn="l" fontAlgn="b"/>
                      <a:endParaRPr lang="en-GB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GB" sz="1100" u="none" strike="noStrike">
                          <a:effectLst/>
                        </a:rPr>
                        <a:t>EBIT</a:t>
                      </a:r>
                      <a:endParaRPr lang="en-GB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GB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GB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GB" sz="1100" u="none" strike="noStrike">
                          <a:effectLst/>
                        </a:rPr>
                        <a:t>36,666</a:t>
                      </a:r>
                      <a:endParaRPr lang="en-GB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GB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</a:tr>
              <a:tr h="275625">
                <a:tc>
                  <a:txBody>
                    <a:bodyPr/>
                    <a:lstStyle/>
                    <a:p>
                      <a:pPr algn="l" fontAlgn="b"/>
                      <a:r>
                        <a:rPr lang="en-GB" sz="1100" u="none" strike="noStrike">
                          <a:effectLst/>
                        </a:rPr>
                        <a:t>Add back:</a:t>
                      </a:r>
                      <a:endParaRPr lang="en-GB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 gridSpan="2">
                  <a:txBody>
                    <a:bodyPr/>
                    <a:lstStyle/>
                    <a:p>
                      <a:pPr algn="l" fontAlgn="b"/>
                      <a:r>
                        <a:rPr lang="en-GB" sz="1100" u="none" strike="noStrike">
                          <a:effectLst/>
                        </a:rPr>
                        <a:t>Depreciation</a:t>
                      </a:r>
                      <a:endParaRPr lang="en-GB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b"/>
                      <a:endParaRPr lang="en-GB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GB" sz="1100" u="none" strike="noStrike">
                          <a:effectLst/>
                        </a:rPr>
                        <a:t>16,204</a:t>
                      </a:r>
                      <a:endParaRPr lang="en-GB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GB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</a:tr>
              <a:tr h="275625">
                <a:tc>
                  <a:txBody>
                    <a:bodyPr/>
                    <a:lstStyle/>
                    <a:p>
                      <a:pPr algn="l" fontAlgn="b"/>
                      <a:endParaRPr lang="en-GB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GB" sz="1100" u="none" strike="noStrike">
                          <a:effectLst/>
                        </a:rPr>
                        <a:t>EBT</a:t>
                      </a:r>
                      <a:endParaRPr lang="en-GB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GB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GB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GB" sz="1100" u="none" strike="noStrike">
                          <a:effectLst/>
                        </a:rPr>
                        <a:t>52,870</a:t>
                      </a:r>
                      <a:endParaRPr lang="en-GB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GB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</a:tr>
              <a:tr h="275625">
                <a:tc>
                  <a:txBody>
                    <a:bodyPr/>
                    <a:lstStyle/>
                    <a:p>
                      <a:pPr algn="l" fontAlgn="b"/>
                      <a:endParaRPr lang="en-GB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GB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GB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GB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GB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GB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</a:tr>
              <a:tr h="275625">
                <a:tc>
                  <a:txBody>
                    <a:bodyPr/>
                    <a:lstStyle/>
                    <a:p>
                      <a:pPr algn="l" fontAlgn="b"/>
                      <a:endParaRPr lang="en-GB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 gridSpan="2">
                  <a:txBody>
                    <a:bodyPr/>
                    <a:lstStyle/>
                    <a:p>
                      <a:pPr algn="l" fontAlgn="b"/>
                      <a:r>
                        <a:rPr lang="en-GB" sz="1100" u="none" strike="noStrike">
                          <a:effectLst/>
                        </a:rPr>
                        <a:t>Tax @ 35%</a:t>
                      </a:r>
                      <a:endParaRPr lang="en-GB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b"/>
                      <a:endParaRPr lang="en-GB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GB" sz="1100" u="none" strike="noStrike">
                          <a:effectLst/>
                        </a:rPr>
                        <a:t>      18,504.50 </a:t>
                      </a:r>
                      <a:endParaRPr lang="en-GB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GB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</a:tr>
              <a:tr h="275625">
                <a:tc>
                  <a:txBody>
                    <a:bodyPr/>
                    <a:lstStyle/>
                    <a:p>
                      <a:pPr algn="l" fontAlgn="b"/>
                      <a:endParaRPr lang="en-GB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GB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GB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GB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GB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GB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</a:tr>
              <a:tr h="275625">
                <a:tc>
                  <a:txBody>
                    <a:bodyPr/>
                    <a:lstStyle/>
                    <a:p>
                      <a:pPr algn="l" fontAlgn="b"/>
                      <a:endParaRPr lang="en-GB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GB" sz="1100" u="none" strike="noStrike">
                          <a:effectLst/>
                        </a:rPr>
                        <a:t>EAT</a:t>
                      </a:r>
                      <a:endParaRPr lang="en-GB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GB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GB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GB" sz="1100" u="none" strike="noStrike">
                          <a:effectLst/>
                        </a:rPr>
                        <a:t>      34,275.50 </a:t>
                      </a:r>
                      <a:endParaRPr lang="en-GB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GB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</a:tr>
              <a:tr h="275625">
                <a:tc>
                  <a:txBody>
                    <a:bodyPr/>
                    <a:lstStyle/>
                    <a:p>
                      <a:pPr algn="l" fontAlgn="b"/>
                      <a:endParaRPr lang="en-GB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GB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GB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GB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GB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GB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</a:tr>
              <a:tr h="275625">
                <a:tc>
                  <a:txBody>
                    <a:bodyPr/>
                    <a:lstStyle/>
                    <a:p>
                      <a:pPr algn="l" fontAlgn="b"/>
                      <a:endParaRPr lang="en-GB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 gridSpan="4">
                  <a:txBody>
                    <a:bodyPr/>
                    <a:lstStyle/>
                    <a:p>
                      <a:pPr algn="l" fontAlgn="b"/>
                      <a:r>
                        <a:rPr lang="en-GB" sz="1100" u="none" strike="noStrike">
                          <a:effectLst/>
                        </a:rPr>
                        <a:t>For a period of 12 years, Income will be: </a:t>
                      </a:r>
                      <a:endParaRPr lang="en-GB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b"/>
                      <a:endParaRPr lang="en-GB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</a:tr>
              <a:tr h="498881">
                <a:tc>
                  <a:txBody>
                    <a:bodyPr/>
                    <a:lstStyle/>
                    <a:p>
                      <a:pPr algn="l" fontAlgn="b"/>
                      <a:endParaRPr lang="en-GB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GB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 gridSpan="2">
                  <a:txBody>
                    <a:bodyPr/>
                    <a:lstStyle/>
                    <a:p>
                      <a:pPr algn="l" fontAlgn="b"/>
                      <a:r>
                        <a:rPr lang="en-GB" sz="1100" u="none" strike="noStrike">
                          <a:effectLst/>
                        </a:rPr>
                        <a:t>34,275.5*12=  411,306</a:t>
                      </a:r>
                      <a:endParaRPr lang="en-GB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b"/>
                      <a:endParaRPr lang="en-GB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GB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</a:tr>
              <a:tr h="275625">
                <a:tc>
                  <a:txBody>
                    <a:bodyPr/>
                    <a:lstStyle/>
                    <a:p>
                      <a:pPr algn="l" fontAlgn="b"/>
                      <a:endParaRPr lang="en-GB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GB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GB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GB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GB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GB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917293214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NPV Method for the project</a:t>
            </a:r>
            <a:endParaRPr lang="en-GB" dirty="0"/>
          </a:p>
        </p:txBody>
      </p:sp>
      <p:graphicFrame>
        <p:nvGraphicFramePr>
          <p:cNvPr id="4" name="Content Placeholder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659555232"/>
              </p:ext>
            </p:extLst>
          </p:nvPr>
        </p:nvGraphicFramePr>
        <p:xfrm>
          <a:off x="695459" y="1690688"/>
          <a:ext cx="8641723" cy="3512376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921264"/>
                <a:gridCol w="830436"/>
                <a:gridCol w="1076971"/>
                <a:gridCol w="830436"/>
                <a:gridCol w="830436"/>
                <a:gridCol w="830436"/>
                <a:gridCol w="830436"/>
                <a:gridCol w="830436"/>
                <a:gridCol w="830436"/>
                <a:gridCol w="830436"/>
              </a:tblGrid>
              <a:tr h="439047">
                <a:tc gridSpan="4">
                  <a:txBody>
                    <a:bodyPr/>
                    <a:lstStyle/>
                    <a:p>
                      <a:pPr algn="l" fontAlgn="b"/>
                      <a:r>
                        <a:rPr lang="en-GB" sz="1100" u="none" strike="noStrike">
                          <a:effectLst/>
                        </a:rPr>
                        <a:t>Discounting earning for the 12 years, we get:</a:t>
                      </a:r>
                      <a:endParaRPr lang="en-GB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b"/>
                      <a:endParaRPr lang="en-GB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GB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GB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GB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GB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GB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</a:tr>
              <a:tr h="439047">
                <a:tc gridSpan="3">
                  <a:txBody>
                    <a:bodyPr/>
                    <a:lstStyle/>
                    <a:p>
                      <a:pPr algn="l" fontAlgn="b"/>
                      <a:r>
                        <a:rPr lang="en-GB" sz="1100" u="none" strike="noStrike">
                          <a:effectLst/>
                        </a:rPr>
                        <a:t>411,306/(1+0.1)power 12.</a:t>
                      </a:r>
                      <a:endParaRPr lang="en-GB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b"/>
                      <a:endParaRPr lang="en-GB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GB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GB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GB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GB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GB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GB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</a:tr>
              <a:tr h="439047">
                <a:tc>
                  <a:txBody>
                    <a:bodyPr/>
                    <a:lstStyle/>
                    <a:p>
                      <a:pPr algn="l" fontAlgn="b"/>
                      <a:endParaRPr lang="en-GB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GB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GB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GB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GB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GB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GB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GB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GB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GB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</a:tr>
              <a:tr h="439047">
                <a:tc gridSpan="3">
                  <a:txBody>
                    <a:bodyPr/>
                    <a:lstStyle/>
                    <a:p>
                      <a:pPr algn="l" fontAlgn="b"/>
                      <a:r>
                        <a:rPr lang="en-GB" sz="1100" u="none" strike="noStrike">
                          <a:effectLst/>
                        </a:rPr>
                        <a:t>411,306/3.1384 = 131,055.95</a:t>
                      </a:r>
                      <a:endParaRPr lang="en-GB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b"/>
                      <a:endParaRPr lang="en-GB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GB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GB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GB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GB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GB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GB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</a:tr>
              <a:tr h="439047">
                <a:tc>
                  <a:txBody>
                    <a:bodyPr/>
                    <a:lstStyle/>
                    <a:p>
                      <a:pPr algn="r" fontAlgn="b"/>
                      <a:r>
                        <a:rPr lang="en-GB" sz="1100" u="none" strike="noStrike">
                          <a:effectLst/>
                        </a:rPr>
                        <a:t>131,055.95</a:t>
                      </a:r>
                      <a:endParaRPr lang="en-GB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GB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GB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GB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GB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GB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GB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GB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GB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GB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</a:tr>
              <a:tr h="439047">
                <a:tc gridSpan="6">
                  <a:txBody>
                    <a:bodyPr/>
                    <a:lstStyle/>
                    <a:p>
                      <a:pPr algn="l" fontAlgn="b"/>
                      <a:r>
                        <a:rPr lang="en-GB" sz="1100" u="none" strike="noStrike">
                          <a:effectLst/>
                        </a:rPr>
                        <a:t>Initial Project Cost is 203,702.40 . There is a deficit of 72,646.45.</a:t>
                      </a:r>
                      <a:endParaRPr lang="en-GB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b"/>
                      <a:endParaRPr lang="en-GB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GB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GB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GB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</a:tr>
              <a:tr h="439047">
                <a:tc gridSpan="10">
                  <a:txBody>
                    <a:bodyPr/>
                    <a:lstStyle/>
                    <a:p>
                      <a:pPr algn="l" fontAlgn="b"/>
                      <a:r>
                        <a:rPr lang="en-GB" sz="1100" u="none" strike="noStrike">
                          <a:effectLst/>
                        </a:rPr>
                        <a:t>NPV value is less than initial project cost and therefore new project is not worth to be implemented.</a:t>
                      </a:r>
                      <a:endParaRPr lang="en-GB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</a:tr>
              <a:tr h="439047">
                <a:tc>
                  <a:txBody>
                    <a:bodyPr/>
                    <a:lstStyle/>
                    <a:p>
                      <a:pPr algn="l" fontAlgn="b"/>
                      <a:endParaRPr lang="en-GB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GB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GB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GB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GB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GB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GB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GB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GB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GB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861719614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IRR Method</a:t>
            </a:r>
            <a:endParaRPr lang="en-GB" dirty="0"/>
          </a:p>
        </p:txBody>
      </p:sp>
      <p:graphicFrame>
        <p:nvGraphicFramePr>
          <p:cNvPr id="4" name="Content Placeholder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080134683"/>
              </p:ext>
            </p:extLst>
          </p:nvPr>
        </p:nvGraphicFramePr>
        <p:xfrm>
          <a:off x="1197735" y="1442434"/>
          <a:ext cx="7521261" cy="4043970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1126602"/>
                <a:gridCol w="1015529"/>
                <a:gridCol w="1317014"/>
                <a:gridCol w="1015529"/>
                <a:gridCol w="1015529"/>
                <a:gridCol w="1015529"/>
                <a:gridCol w="1015529"/>
              </a:tblGrid>
              <a:tr h="404397">
                <a:tc gridSpan="4">
                  <a:txBody>
                    <a:bodyPr/>
                    <a:lstStyle/>
                    <a:p>
                      <a:pPr algn="l" fontAlgn="b"/>
                      <a:r>
                        <a:rPr lang="en-GB" sz="1100" u="none" strike="noStrike">
                          <a:effectLst/>
                        </a:rPr>
                        <a:t>This is always a trial and error method</a:t>
                      </a:r>
                      <a:endParaRPr lang="en-GB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b"/>
                      <a:endParaRPr lang="en-GB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GB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GB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</a:tr>
              <a:tr h="404397">
                <a:tc gridSpan="3">
                  <a:txBody>
                    <a:bodyPr/>
                    <a:lstStyle/>
                    <a:p>
                      <a:pPr algn="l" fontAlgn="b"/>
                      <a:r>
                        <a:rPr lang="en-GB" sz="1100" u="none" strike="noStrike">
                          <a:effectLst/>
                        </a:rPr>
                        <a:t>when rate is 5%; we have</a:t>
                      </a:r>
                      <a:endParaRPr lang="en-GB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b"/>
                      <a:endParaRPr lang="en-GB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GB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GB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GB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</a:tr>
              <a:tr h="404397">
                <a:tc gridSpan="3">
                  <a:txBody>
                    <a:bodyPr/>
                    <a:lstStyle/>
                    <a:p>
                      <a:pPr algn="l" fontAlgn="b"/>
                      <a:r>
                        <a:rPr lang="en-GB" sz="1100" u="none" strike="noStrike">
                          <a:effectLst/>
                        </a:rPr>
                        <a:t>411,306/1.05 power 12</a:t>
                      </a:r>
                      <a:endParaRPr lang="en-GB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b"/>
                      <a:endParaRPr lang="en-GB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GB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GB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GB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</a:tr>
              <a:tr h="404397">
                <a:tc gridSpan="3">
                  <a:txBody>
                    <a:bodyPr/>
                    <a:lstStyle/>
                    <a:p>
                      <a:pPr algn="l" fontAlgn="b"/>
                      <a:r>
                        <a:rPr lang="en-GB" sz="1100" u="none" strike="noStrike">
                          <a:effectLst/>
                        </a:rPr>
                        <a:t>411,306/1.7959=  229,025.0014</a:t>
                      </a:r>
                      <a:endParaRPr lang="en-GB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b"/>
                      <a:endParaRPr lang="en-GB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GB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GB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GB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</a:tr>
              <a:tr h="404397">
                <a:tc>
                  <a:txBody>
                    <a:bodyPr/>
                    <a:lstStyle/>
                    <a:p>
                      <a:pPr algn="l" fontAlgn="b"/>
                      <a:endParaRPr lang="en-GB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GB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GB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GB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GB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GB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GB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</a:tr>
              <a:tr h="404397">
                <a:tc gridSpan="3">
                  <a:txBody>
                    <a:bodyPr/>
                    <a:lstStyle/>
                    <a:p>
                      <a:pPr algn="l" fontAlgn="b"/>
                      <a:r>
                        <a:rPr lang="en-GB" sz="1100" u="none" strike="noStrike">
                          <a:effectLst/>
                        </a:rPr>
                        <a:t>Adding the two rates of return;</a:t>
                      </a:r>
                      <a:endParaRPr lang="en-GB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b"/>
                      <a:endParaRPr lang="en-GB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GB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GB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GB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</a:tr>
              <a:tr h="404397">
                <a:tc gridSpan="2">
                  <a:txBody>
                    <a:bodyPr/>
                    <a:lstStyle/>
                    <a:p>
                      <a:pPr algn="l" fontAlgn="b"/>
                      <a:r>
                        <a:rPr lang="en-GB" sz="1100" u="none" strike="noStrike">
                          <a:effectLst/>
                        </a:rPr>
                        <a:t>10+5/2= 7.5%</a:t>
                      </a:r>
                      <a:endParaRPr lang="en-GB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b"/>
                      <a:endParaRPr lang="en-GB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GB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GB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GB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GB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</a:tr>
              <a:tr h="404397">
                <a:tc>
                  <a:txBody>
                    <a:bodyPr/>
                    <a:lstStyle/>
                    <a:p>
                      <a:pPr algn="l" fontAlgn="b"/>
                      <a:endParaRPr lang="en-GB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GB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GB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GB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GB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GB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GB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</a:tr>
              <a:tr h="404397">
                <a:tc gridSpan="7">
                  <a:txBody>
                    <a:bodyPr/>
                    <a:lstStyle/>
                    <a:p>
                      <a:pPr algn="l" fontAlgn="b"/>
                      <a:r>
                        <a:rPr lang="en-GB" sz="1100" u="none" strike="noStrike">
                          <a:effectLst/>
                        </a:rPr>
                        <a:t>IRR is less than project's cost of capital and therefore, its not viable</a:t>
                      </a:r>
                      <a:endParaRPr lang="en-GB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</a:tr>
              <a:tr h="404397">
                <a:tc>
                  <a:txBody>
                    <a:bodyPr/>
                    <a:lstStyle/>
                    <a:p>
                      <a:pPr algn="l" fontAlgn="b"/>
                      <a:endParaRPr lang="en-GB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GB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GB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GB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GB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GB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GB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508351895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Discounted Payback Period</a:t>
            </a:r>
            <a:endParaRPr lang="en-GB" dirty="0"/>
          </a:p>
        </p:txBody>
      </p:sp>
      <p:graphicFrame>
        <p:nvGraphicFramePr>
          <p:cNvPr id="4" name="Content Placeholder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252001397"/>
              </p:ext>
            </p:extLst>
          </p:nvPr>
        </p:nvGraphicFramePr>
        <p:xfrm>
          <a:off x="734094" y="1690699"/>
          <a:ext cx="10058401" cy="4877524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774563"/>
                <a:gridCol w="698197"/>
                <a:gridCol w="905474"/>
                <a:gridCol w="698197"/>
                <a:gridCol w="698197"/>
                <a:gridCol w="698197"/>
                <a:gridCol w="698197"/>
                <a:gridCol w="698197"/>
                <a:gridCol w="698197"/>
                <a:gridCol w="698197"/>
                <a:gridCol w="698197"/>
                <a:gridCol w="698197"/>
                <a:gridCol w="698197"/>
                <a:gridCol w="698197"/>
              </a:tblGrid>
              <a:tr h="223637">
                <a:tc>
                  <a:txBody>
                    <a:bodyPr/>
                    <a:lstStyle/>
                    <a:p>
                      <a:pPr algn="l" fontAlgn="b"/>
                      <a:r>
                        <a:rPr lang="en-GB" sz="1100" u="none" strike="noStrike">
                          <a:effectLst/>
                        </a:rPr>
                        <a:t>First year,</a:t>
                      </a:r>
                      <a:endParaRPr lang="en-GB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 gridSpan="3">
                  <a:txBody>
                    <a:bodyPr/>
                    <a:lstStyle/>
                    <a:p>
                      <a:pPr algn="l" fontAlgn="b"/>
                      <a:r>
                        <a:rPr lang="en-GB" sz="1100" u="none" strike="noStrike">
                          <a:effectLst/>
                        </a:rPr>
                        <a:t>34,275.50/1.1 = 31,159.55, </a:t>
                      </a:r>
                      <a:endParaRPr lang="en-GB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gridSpan="7">
                  <a:txBody>
                    <a:bodyPr/>
                    <a:lstStyle/>
                    <a:p>
                      <a:pPr algn="l" fontAlgn="b"/>
                      <a:r>
                        <a:rPr lang="en-GB" sz="1100" u="none" strike="noStrike">
                          <a:effectLst/>
                        </a:rPr>
                        <a:t>Deduct this from initial project cost 203,702.4- 31,159.55= 172,542.85</a:t>
                      </a:r>
                      <a:endParaRPr lang="en-GB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b"/>
                      <a:endParaRPr lang="en-GB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GB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GB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</a:tr>
              <a:tr h="223637">
                <a:tc>
                  <a:txBody>
                    <a:bodyPr/>
                    <a:lstStyle/>
                    <a:p>
                      <a:pPr algn="l" fontAlgn="b"/>
                      <a:endParaRPr lang="en-GB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GB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GB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GB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GB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GB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GB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GB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GB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GB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GB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GB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GB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GB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</a:tr>
              <a:tr h="223637">
                <a:tc gridSpan="8">
                  <a:txBody>
                    <a:bodyPr/>
                    <a:lstStyle/>
                    <a:p>
                      <a:pPr algn="l" fontAlgn="b"/>
                      <a:r>
                        <a:rPr lang="en-GB" sz="1100" u="none" strike="noStrike">
                          <a:effectLst/>
                        </a:rPr>
                        <a:t>Second year, 34,275.50/ 1.1 power 2= 28,326.86;   172,542.85- 28,326,86= 144,215.99</a:t>
                      </a:r>
                      <a:endParaRPr lang="en-GB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b"/>
                      <a:endParaRPr lang="en-GB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GB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GB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GB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GB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GB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</a:tr>
              <a:tr h="223637">
                <a:tc>
                  <a:txBody>
                    <a:bodyPr/>
                    <a:lstStyle/>
                    <a:p>
                      <a:pPr algn="l" fontAlgn="b"/>
                      <a:endParaRPr lang="en-GB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GB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GB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GB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GB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GB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GB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GB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GB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GB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GB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GB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GB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GB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</a:tr>
              <a:tr h="223637">
                <a:tc gridSpan="8">
                  <a:txBody>
                    <a:bodyPr/>
                    <a:lstStyle/>
                    <a:p>
                      <a:pPr algn="l" fontAlgn="b"/>
                      <a:r>
                        <a:rPr lang="en-GB" sz="1100" u="none" strike="noStrike">
                          <a:effectLst/>
                        </a:rPr>
                        <a:t>Third Year, 34,275.5/1.1 power 3=  25,751.69;     144,215.99- 25,751.69= 118,464.3</a:t>
                      </a:r>
                      <a:endParaRPr lang="en-GB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b"/>
                      <a:endParaRPr lang="en-GB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GB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GB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GB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GB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GB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</a:tr>
              <a:tr h="223637">
                <a:tc>
                  <a:txBody>
                    <a:bodyPr/>
                    <a:lstStyle/>
                    <a:p>
                      <a:pPr algn="l" fontAlgn="b"/>
                      <a:endParaRPr lang="en-GB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GB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GB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GB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GB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GB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GB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GB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GB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GB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GB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GB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GB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GB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</a:tr>
              <a:tr h="223637">
                <a:tc gridSpan="8">
                  <a:txBody>
                    <a:bodyPr/>
                    <a:lstStyle/>
                    <a:p>
                      <a:pPr algn="l" fontAlgn="b"/>
                      <a:r>
                        <a:rPr lang="en-GB" sz="1100" u="none" strike="noStrike">
                          <a:effectLst/>
                        </a:rPr>
                        <a:t>Fourth Year, 34,275.5/1.1 power 4=  23,410.63  ;   118,464.3-23,410.63=  95,053.67</a:t>
                      </a:r>
                      <a:endParaRPr lang="en-GB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b"/>
                      <a:endParaRPr lang="en-GB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GB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GB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GB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GB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GB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</a:tr>
              <a:tr h="223637">
                <a:tc>
                  <a:txBody>
                    <a:bodyPr/>
                    <a:lstStyle/>
                    <a:p>
                      <a:pPr algn="l" fontAlgn="b"/>
                      <a:endParaRPr lang="en-GB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GB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GB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GB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GB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GB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GB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GB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GB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GB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GB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GB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GB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GB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</a:tr>
              <a:tr h="223637">
                <a:tc gridSpan="8">
                  <a:txBody>
                    <a:bodyPr/>
                    <a:lstStyle/>
                    <a:p>
                      <a:pPr algn="l" fontAlgn="b"/>
                      <a:r>
                        <a:rPr lang="en-GB" sz="1100" u="none" strike="noStrike">
                          <a:effectLst/>
                        </a:rPr>
                        <a:t>Fifth Year,   34,275.5/1.1 power 5=   21,282.39 ;   95,053.67- 21,282.39 =  73,771.28 </a:t>
                      </a:r>
                      <a:endParaRPr lang="en-GB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b"/>
                      <a:endParaRPr lang="en-GB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GB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GB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GB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GB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GB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</a:tr>
              <a:tr h="223637">
                <a:tc>
                  <a:txBody>
                    <a:bodyPr/>
                    <a:lstStyle/>
                    <a:p>
                      <a:pPr algn="l" fontAlgn="b"/>
                      <a:endParaRPr lang="en-GB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GB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GB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GB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GB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GB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GB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GB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GB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GB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GB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GB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GB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GB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</a:tr>
              <a:tr h="223637">
                <a:tc gridSpan="8">
                  <a:txBody>
                    <a:bodyPr/>
                    <a:lstStyle/>
                    <a:p>
                      <a:pPr algn="l" fontAlgn="b"/>
                      <a:r>
                        <a:rPr lang="en-GB" sz="1100" u="none" strike="noStrike">
                          <a:effectLst/>
                        </a:rPr>
                        <a:t>Sixth Year     34,275.5/1.1 power 6 =  19,347.63 ;   73,771.28-19,347.63 = 54,423.65</a:t>
                      </a:r>
                      <a:endParaRPr lang="en-GB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b"/>
                      <a:endParaRPr lang="en-GB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GB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GB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GB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GB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GB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</a:tr>
              <a:tr h="223637">
                <a:tc>
                  <a:txBody>
                    <a:bodyPr/>
                    <a:lstStyle/>
                    <a:p>
                      <a:pPr algn="l" fontAlgn="b"/>
                      <a:endParaRPr lang="en-GB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GB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GB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GB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GB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GB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GB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GB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GB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GB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GB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GB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GB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GB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</a:tr>
              <a:tr h="223637">
                <a:tc gridSpan="8">
                  <a:txBody>
                    <a:bodyPr/>
                    <a:lstStyle/>
                    <a:p>
                      <a:pPr algn="l" fontAlgn="b"/>
                      <a:r>
                        <a:rPr lang="en-GB" sz="1100" u="none" strike="noStrike">
                          <a:effectLst/>
                        </a:rPr>
                        <a:t>Seventh Year, 34,275.5/1.1 power 7=  17,588.75;   54,423.65-17,588.75= 36,834.90</a:t>
                      </a:r>
                      <a:endParaRPr lang="en-GB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b"/>
                      <a:endParaRPr lang="en-GB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GB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GB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GB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GB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GB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</a:tr>
              <a:tr h="223637">
                <a:tc>
                  <a:txBody>
                    <a:bodyPr/>
                    <a:lstStyle/>
                    <a:p>
                      <a:pPr algn="l" fontAlgn="b"/>
                      <a:endParaRPr lang="en-GB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GB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GB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GB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GB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GB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GB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GB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GB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GB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GB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GB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GB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GB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</a:tr>
              <a:tr h="223637">
                <a:tc gridSpan="8">
                  <a:txBody>
                    <a:bodyPr/>
                    <a:lstStyle/>
                    <a:p>
                      <a:pPr algn="l" fontAlgn="b"/>
                      <a:r>
                        <a:rPr lang="en-GB" sz="1100" u="none" strike="noStrike">
                          <a:effectLst/>
                        </a:rPr>
                        <a:t>Eighth Year, 34,275.5/1.1 powe 8=  15,989.77 ;   36,834.90-15,989.77 = 20,845.13</a:t>
                      </a:r>
                      <a:endParaRPr lang="en-GB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b"/>
                      <a:endParaRPr lang="en-GB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GB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GB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GB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GB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GB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</a:tr>
              <a:tr h="223637">
                <a:tc>
                  <a:txBody>
                    <a:bodyPr/>
                    <a:lstStyle/>
                    <a:p>
                      <a:pPr algn="l" fontAlgn="b"/>
                      <a:endParaRPr lang="en-GB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GB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GB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GB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GB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GB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GB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GB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GB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GB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GB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GB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GB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GB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</a:tr>
              <a:tr h="404784">
                <a:tc gridSpan="7">
                  <a:txBody>
                    <a:bodyPr/>
                    <a:lstStyle/>
                    <a:p>
                      <a:pPr algn="l" fontAlgn="b"/>
                      <a:r>
                        <a:rPr lang="en-GB" sz="1100" u="none" strike="noStrike">
                          <a:effectLst/>
                        </a:rPr>
                        <a:t>Ninth Year,  34,275.5/1.1 power 9=  14,536.16 ; 20,845.13-14,536,16 = 6,308.97</a:t>
                      </a:r>
                      <a:endParaRPr lang="en-GB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b"/>
                      <a:endParaRPr lang="en-GB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GB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GB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GB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GB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GB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GB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</a:tr>
              <a:tr h="223637">
                <a:tc>
                  <a:txBody>
                    <a:bodyPr/>
                    <a:lstStyle/>
                    <a:p>
                      <a:pPr algn="l" fontAlgn="b"/>
                      <a:endParaRPr lang="en-GB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GB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GB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GB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GB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GB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GB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GB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GB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GB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GB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GB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GB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GB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</a:tr>
              <a:tr h="223637">
                <a:tc gridSpan="14">
                  <a:txBody>
                    <a:bodyPr/>
                    <a:lstStyle/>
                    <a:p>
                      <a:pPr algn="l" fontAlgn="b"/>
                      <a:r>
                        <a:rPr lang="en-GB" sz="1100" u="none" strike="noStrike">
                          <a:effectLst/>
                        </a:rPr>
                        <a:t>Tenth Year, 34,275.5/1.1 power 10= 13,214.69 ; 6,308.97- 13,214.69 = 6905.72 negative meaning that initial project amount has been recouped back.</a:t>
                      </a:r>
                      <a:endParaRPr lang="en-GB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</a:tr>
              <a:tr h="223637">
                <a:tc>
                  <a:txBody>
                    <a:bodyPr/>
                    <a:lstStyle/>
                    <a:p>
                      <a:pPr algn="l" fontAlgn="b"/>
                      <a:endParaRPr lang="en-GB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GB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GB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GB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GB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GB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GB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GB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GB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GB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GB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GB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GB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GB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</a:tr>
              <a:tr h="223637">
                <a:tc gridSpan="4">
                  <a:txBody>
                    <a:bodyPr/>
                    <a:lstStyle/>
                    <a:p>
                      <a:pPr algn="l" fontAlgn="b"/>
                      <a:r>
                        <a:rPr lang="en-GB" sz="1100" u="none" strike="noStrike">
                          <a:effectLst/>
                        </a:rPr>
                        <a:t>The project is viable to be undertaken.</a:t>
                      </a:r>
                      <a:endParaRPr lang="en-GB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b"/>
                      <a:endParaRPr lang="en-GB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GB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GB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GB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GB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GB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GB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GB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GB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GB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585000443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21</TotalTime>
  <Words>443</Words>
  <Application>Microsoft Office PowerPoint</Application>
  <PresentationFormat>Widescreen</PresentationFormat>
  <Paragraphs>64</Paragraphs>
  <Slides>7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7</vt:i4>
      </vt:variant>
    </vt:vector>
  </HeadingPairs>
  <TitlesOfParts>
    <vt:vector size="11" baseType="lpstr">
      <vt:lpstr>Arial</vt:lpstr>
      <vt:lpstr>Calibri</vt:lpstr>
      <vt:lpstr>Calibri Light</vt:lpstr>
      <vt:lpstr>Office Theme</vt:lpstr>
      <vt:lpstr>New Project Information</vt:lpstr>
      <vt:lpstr>Amount for Property, Plant &amp; Equipment</vt:lpstr>
      <vt:lpstr>Annual Depreciation</vt:lpstr>
      <vt:lpstr>Conversion of EBIT to Cashflows</vt:lpstr>
      <vt:lpstr>NPV Method for the project</vt:lpstr>
      <vt:lpstr>IRR Method</vt:lpstr>
      <vt:lpstr>Discounted Payback Period</vt:lpstr>
    </vt:vector>
  </TitlesOfParts>
  <Company/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New Project Information</dc:title>
  <dc:creator>hp</dc:creator>
  <cp:lastModifiedBy>hp</cp:lastModifiedBy>
  <cp:revision>2</cp:revision>
  <dcterms:created xsi:type="dcterms:W3CDTF">2020-04-13T16:35:02Z</dcterms:created>
  <dcterms:modified xsi:type="dcterms:W3CDTF">2020-04-13T17:05:20Z</dcterms:modified>
</cp:coreProperties>
</file>